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6" r:id="rId4"/>
    <p:sldId id="271" r:id="rId5"/>
    <p:sldId id="267" r:id="rId6"/>
    <p:sldId id="272" r:id="rId7"/>
    <p:sldId id="273" r:id="rId8"/>
    <p:sldId id="268" r:id="rId9"/>
    <p:sldId id="274" r:id="rId10"/>
    <p:sldId id="275" r:id="rId11"/>
    <p:sldId id="279" r:id="rId12"/>
    <p:sldId id="276" r:id="rId13"/>
    <p:sldId id="280" r:id="rId14"/>
    <p:sldId id="277" r:id="rId15"/>
    <p:sldId id="287" r:id="rId16"/>
    <p:sldId id="288" r:id="rId17"/>
    <p:sldId id="269" r:id="rId18"/>
    <p:sldId id="281" r:id="rId19"/>
    <p:sldId id="282" r:id="rId20"/>
    <p:sldId id="270" r:id="rId21"/>
    <p:sldId id="283" r:id="rId22"/>
    <p:sldId id="284" r:id="rId23"/>
    <p:sldId id="285" r:id="rId24"/>
    <p:sldId id="286" r:id="rId25"/>
    <p:sldId id="265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-1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54034-EEEE-A745-BEDB-7EBAC02DFE07}" type="datetimeFigureOut">
              <a:rPr lang="en-US" smtClean="0"/>
              <a:t>26/08/13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C664-F7BA-1546-974F-FD3750E89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432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54034-EEEE-A745-BEDB-7EBAC02DFE07}" type="datetimeFigureOut">
              <a:rPr lang="en-US" smtClean="0"/>
              <a:t>26/08/13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C664-F7BA-1546-974F-FD3750E89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997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54034-EEEE-A745-BEDB-7EBAC02DFE07}" type="datetimeFigureOut">
              <a:rPr lang="en-US" smtClean="0"/>
              <a:t>26/08/13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C664-F7BA-1546-974F-FD3750E89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264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54034-EEEE-A745-BEDB-7EBAC02DFE07}" type="datetimeFigureOut">
              <a:rPr lang="en-US" smtClean="0"/>
              <a:t>26/08/13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C664-F7BA-1546-974F-FD3750E89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092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54034-EEEE-A745-BEDB-7EBAC02DFE07}" type="datetimeFigureOut">
              <a:rPr lang="en-US" smtClean="0"/>
              <a:t>26/08/13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C664-F7BA-1546-974F-FD3750E89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277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54034-EEEE-A745-BEDB-7EBAC02DFE07}" type="datetimeFigureOut">
              <a:rPr lang="en-US" smtClean="0"/>
              <a:t>26/08/13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C664-F7BA-1546-974F-FD3750E89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757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54034-EEEE-A745-BEDB-7EBAC02DFE07}" type="datetimeFigureOut">
              <a:rPr lang="en-US" smtClean="0"/>
              <a:t>26/08/13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C664-F7BA-1546-974F-FD3750E89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834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54034-EEEE-A745-BEDB-7EBAC02DFE07}" type="datetimeFigureOut">
              <a:rPr lang="en-US" smtClean="0"/>
              <a:t>26/08/13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C664-F7BA-1546-974F-FD3750E89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71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54034-EEEE-A745-BEDB-7EBAC02DFE07}" type="datetimeFigureOut">
              <a:rPr lang="en-US" smtClean="0"/>
              <a:t>26/08/13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C664-F7BA-1546-974F-FD3750E89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687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54034-EEEE-A745-BEDB-7EBAC02DFE07}" type="datetimeFigureOut">
              <a:rPr lang="en-US" smtClean="0"/>
              <a:t>26/08/13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C664-F7BA-1546-974F-FD3750E89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026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54034-EEEE-A745-BEDB-7EBAC02DFE07}" type="datetimeFigureOut">
              <a:rPr lang="en-US" smtClean="0"/>
              <a:t>26/08/13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C664-F7BA-1546-974F-FD3750E89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814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54034-EEEE-A745-BEDB-7EBAC02DFE07}" type="datetimeFigureOut">
              <a:rPr lang="en-US" smtClean="0"/>
              <a:t>26/08/13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2C664-F7BA-1546-974F-FD3750E89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008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471705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Chapter 2 </a:t>
            </a:r>
            <a:br>
              <a:rPr lang="en-US" dirty="0" smtClean="0"/>
            </a:br>
            <a:r>
              <a:rPr lang="en-US" smtClean="0"/>
              <a:t>Practical philosophy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4371722"/>
            <a:ext cx="77724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Birks M. (2014). In: Mills J and Birks M (</a:t>
            </a:r>
            <a:r>
              <a:rPr lang="en-US" dirty="0" err="1" smtClean="0"/>
              <a:t>eds</a:t>
            </a:r>
            <a:r>
              <a:rPr lang="en-US" dirty="0" smtClean="0"/>
              <a:t>) </a:t>
            </a:r>
            <a:r>
              <a:rPr lang="en-US" i="1" dirty="0" smtClean="0"/>
              <a:t>Qualitative methodologies: A practical guide</a:t>
            </a:r>
            <a:r>
              <a:rPr lang="en-US" i="1" smtClean="0"/>
              <a:t>. </a:t>
            </a:r>
            <a:r>
              <a:rPr lang="en-US" smtClean="0"/>
              <a:t>London</a:t>
            </a:r>
            <a:r>
              <a:rPr lang="en-US" dirty="0" smtClean="0"/>
              <a:t>: Sage Publications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820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Philosophical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spcAft>
                <a:spcPts val="2400"/>
              </a:spcAft>
              <a:buNone/>
            </a:pPr>
            <a:r>
              <a:rPr lang="en-US" sz="3500" dirty="0"/>
              <a:t>Quantitative </a:t>
            </a:r>
            <a:r>
              <a:rPr lang="en-US" sz="3500" dirty="0" smtClean="0"/>
              <a:t>research: a </a:t>
            </a:r>
            <a:r>
              <a:rPr lang="en-US" sz="3500" i="1" dirty="0" smtClean="0"/>
              <a:t>realist</a:t>
            </a:r>
            <a:r>
              <a:rPr lang="en-US" sz="3500" dirty="0" smtClean="0"/>
              <a:t> perspective</a:t>
            </a:r>
          </a:p>
          <a:p>
            <a:pPr>
              <a:spcAft>
                <a:spcPts val="2400"/>
              </a:spcAft>
            </a:pPr>
            <a:r>
              <a:rPr lang="en-US" sz="3500" dirty="0" smtClean="0"/>
              <a:t>concerned </a:t>
            </a:r>
            <a:r>
              <a:rPr lang="en-US" sz="3500" dirty="0"/>
              <a:t>with evidence ‘that’ a natural phenomenon </a:t>
            </a:r>
            <a:r>
              <a:rPr lang="en-US" sz="3500" dirty="0" smtClean="0"/>
              <a:t>exists</a:t>
            </a:r>
          </a:p>
          <a:p>
            <a:pPr>
              <a:spcAft>
                <a:spcPts val="2400"/>
              </a:spcAft>
            </a:pPr>
            <a:r>
              <a:rPr lang="en-US" sz="3500" dirty="0" smtClean="0"/>
              <a:t>Uses scientific methods to identify ‘facts’, explain and make predictions</a:t>
            </a:r>
          </a:p>
          <a:p>
            <a:pPr>
              <a:spcAft>
                <a:spcPts val="2400"/>
              </a:spcAft>
            </a:pPr>
            <a:r>
              <a:rPr lang="en-US" sz="3500" dirty="0" smtClean="0"/>
              <a:t>Fact – a single, objective reality that can consistently be measured </a:t>
            </a:r>
            <a:r>
              <a:rPr lang="en-US" sz="1500" dirty="0" smtClean="0"/>
              <a:t>(Petty et al., 2012)</a:t>
            </a:r>
          </a:p>
          <a:p>
            <a:pPr>
              <a:spcAft>
                <a:spcPts val="2400"/>
              </a:spcAft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991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Philosophical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2400"/>
              </a:spcAft>
              <a:buNone/>
            </a:pPr>
            <a:r>
              <a:rPr lang="en-US" dirty="0"/>
              <a:t>Quantitative research: a </a:t>
            </a:r>
            <a:r>
              <a:rPr lang="en-US" i="1" dirty="0"/>
              <a:t>realist</a:t>
            </a:r>
            <a:r>
              <a:rPr lang="en-US" dirty="0"/>
              <a:t> perspective</a:t>
            </a:r>
          </a:p>
          <a:p>
            <a:pPr>
              <a:spcAft>
                <a:spcPts val="2400"/>
              </a:spcAft>
            </a:pPr>
            <a:r>
              <a:rPr lang="en-US" dirty="0" smtClean="0"/>
              <a:t>Aims to test theory through deductive processes</a:t>
            </a:r>
          </a:p>
          <a:p>
            <a:pPr>
              <a:spcAft>
                <a:spcPts val="2400"/>
              </a:spcAft>
            </a:pPr>
            <a:r>
              <a:rPr lang="en-US" dirty="0" smtClean="0"/>
              <a:t>Seeks to validate knowledge and its potential application through empirical testing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855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Philosophical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2400"/>
              </a:spcAft>
              <a:buNone/>
            </a:pPr>
            <a:r>
              <a:rPr lang="en-US" dirty="0"/>
              <a:t>Qualitative </a:t>
            </a:r>
            <a:r>
              <a:rPr lang="en-US" dirty="0" smtClean="0"/>
              <a:t>research:  a </a:t>
            </a:r>
            <a:r>
              <a:rPr lang="en-US" i="1" dirty="0" smtClean="0"/>
              <a:t>relativist</a:t>
            </a:r>
            <a:r>
              <a:rPr lang="en-US" dirty="0" smtClean="0"/>
              <a:t> perspective</a:t>
            </a:r>
          </a:p>
          <a:p>
            <a:pPr>
              <a:spcAft>
                <a:spcPts val="2400"/>
              </a:spcAft>
            </a:pPr>
            <a:r>
              <a:rPr lang="en-US" dirty="0" smtClean="0"/>
              <a:t>concerned </a:t>
            </a:r>
            <a:r>
              <a:rPr lang="en-US" dirty="0"/>
              <a:t>with ‘how’ and ‘why’ situations occur in the social world</a:t>
            </a:r>
          </a:p>
          <a:p>
            <a:pPr>
              <a:spcAft>
                <a:spcPts val="2400"/>
              </a:spcAft>
            </a:pPr>
            <a:r>
              <a:rPr lang="en-US" dirty="0" smtClean="0"/>
              <a:t>Propose the existence of multiple realities</a:t>
            </a:r>
          </a:p>
          <a:p>
            <a:pPr>
              <a:spcAft>
                <a:spcPts val="2400"/>
              </a:spcAft>
            </a:pPr>
            <a:r>
              <a:rPr lang="en-US" dirty="0" smtClean="0"/>
              <a:t>Acknowledge subjective interpretations of realities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3228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Philosophical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2400"/>
              </a:spcAft>
              <a:buNone/>
            </a:pPr>
            <a:r>
              <a:rPr lang="en-US" dirty="0"/>
              <a:t>Qualitative research:  a </a:t>
            </a:r>
            <a:r>
              <a:rPr lang="en-US" i="1" dirty="0"/>
              <a:t>relativist</a:t>
            </a:r>
            <a:r>
              <a:rPr lang="en-US" dirty="0"/>
              <a:t> perspective</a:t>
            </a:r>
          </a:p>
          <a:p>
            <a:pPr>
              <a:spcAft>
                <a:spcPts val="2400"/>
              </a:spcAft>
            </a:pPr>
            <a:r>
              <a:rPr lang="en-US" dirty="0" smtClean="0"/>
              <a:t>Generates theories through inductive processes</a:t>
            </a:r>
          </a:p>
          <a:p>
            <a:pPr>
              <a:spcAft>
                <a:spcPts val="2400"/>
              </a:spcAft>
            </a:pPr>
            <a:r>
              <a:rPr lang="en-US" dirty="0" smtClean="0"/>
              <a:t>Generates knowledge that reflects the reality of individuals and groups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519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Philosophical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2400"/>
              </a:spcAft>
            </a:pPr>
            <a:r>
              <a:rPr lang="en-US" dirty="0" smtClean="0"/>
              <a:t>Epistemology – the branch of philosophy concerned with knowledge</a:t>
            </a:r>
          </a:p>
          <a:p>
            <a:pPr>
              <a:spcAft>
                <a:spcPts val="2400"/>
              </a:spcAft>
            </a:pPr>
            <a:r>
              <a:rPr lang="en-US" dirty="0" smtClean="0"/>
              <a:t>Only belief that is true can be considered knowledge </a:t>
            </a:r>
            <a:r>
              <a:rPr lang="en-US" sz="1400" dirty="0" smtClean="0"/>
              <a:t>(</a:t>
            </a:r>
            <a:r>
              <a:rPr lang="en-US" sz="1400" dirty="0" err="1" smtClean="0"/>
              <a:t>Teichman</a:t>
            </a:r>
            <a:r>
              <a:rPr lang="en-US" sz="1400" dirty="0" smtClean="0"/>
              <a:t> </a:t>
            </a:r>
            <a:r>
              <a:rPr lang="en-US" sz="1400" dirty="0" smtClean="0"/>
              <a:t>and </a:t>
            </a:r>
            <a:r>
              <a:rPr lang="en-US" sz="1400" dirty="0" smtClean="0"/>
              <a:t>Evans, 1995) </a:t>
            </a:r>
            <a:r>
              <a:rPr lang="en-US" dirty="0" smtClean="0"/>
              <a:t>i.e. historically people believed that the world is flat. This was not a truth and thus they could not assert that they </a:t>
            </a:r>
            <a:r>
              <a:rPr lang="en-US" i="1" dirty="0" smtClean="0"/>
              <a:t>knew</a:t>
            </a:r>
            <a:r>
              <a:rPr lang="en-US" dirty="0" smtClean="0"/>
              <a:t> this to be the case.</a:t>
            </a:r>
            <a:endParaRPr lang="en-US" sz="1400" dirty="0" smtClean="0"/>
          </a:p>
          <a:p>
            <a:pPr marL="0" indent="0">
              <a:spcAft>
                <a:spcPts val="2400"/>
              </a:spcAft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60875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Philosophical concepts</a:t>
            </a:r>
          </a:p>
        </p:txBody>
      </p:sp>
      <p:pic>
        <p:nvPicPr>
          <p:cNvPr id="8" name="Content Placeholder 7" descr="Ch 2 Photograph copy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221" r="-71221"/>
          <a:stretch>
            <a:fillRect/>
          </a:stretch>
        </p:blipFill>
        <p:spPr>
          <a:xfrm>
            <a:off x="1019871" y="1600200"/>
            <a:ext cx="7026061" cy="3864063"/>
          </a:xfrm>
        </p:spPr>
      </p:pic>
      <p:sp>
        <p:nvSpPr>
          <p:cNvPr id="9" name="TextBox 8"/>
          <p:cNvSpPr txBox="1"/>
          <p:nvPr/>
        </p:nvSpPr>
        <p:spPr>
          <a:xfrm>
            <a:off x="457200" y="5782333"/>
            <a:ext cx="835180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Logic is “the study of correct thinking” </a:t>
            </a:r>
            <a:r>
              <a:rPr lang="en-US" sz="1400" dirty="0" smtClean="0"/>
              <a:t>(Stewart et al., 2010: 2)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09817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Philosophical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2400"/>
              </a:spcAft>
              <a:buNone/>
            </a:pPr>
            <a:r>
              <a:rPr lang="en-US" dirty="0" smtClean="0"/>
              <a:t>Logic:</a:t>
            </a:r>
          </a:p>
          <a:p>
            <a:pPr>
              <a:spcAft>
                <a:spcPts val="2400"/>
              </a:spcAft>
            </a:pPr>
            <a:r>
              <a:rPr lang="en-US" dirty="0" smtClean="0"/>
              <a:t>Employs a systematic approach to thinking to arrive at knowledge that we know to be truth</a:t>
            </a:r>
          </a:p>
          <a:p>
            <a:pPr>
              <a:spcAft>
                <a:spcPts val="2400"/>
              </a:spcAft>
            </a:pPr>
            <a:r>
              <a:rPr lang="en-US" dirty="0" smtClean="0"/>
              <a:t>Enables us to establish the truth of knowledge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8625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Philosophy and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2400"/>
              </a:spcAft>
              <a:buNone/>
            </a:pPr>
            <a:r>
              <a:rPr lang="en-US" dirty="0" smtClean="0"/>
              <a:t>Philosophy:</a:t>
            </a:r>
          </a:p>
          <a:p>
            <a:pPr>
              <a:spcAft>
                <a:spcPts val="2400"/>
              </a:spcAft>
            </a:pPr>
            <a:r>
              <a:rPr lang="en-US" dirty="0" smtClean="0"/>
              <a:t>is derived from Greek and translates as </a:t>
            </a:r>
            <a:r>
              <a:rPr lang="en-US" i="1" dirty="0" smtClean="0"/>
              <a:t>“the love of wisdom” </a:t>
            </a:r>
            <a:r>
              <a:rPr lang="en-US" sz="1400" dirty="0" smtClean="0"/>
              <a:t>(Stewart et al., 2010</a:t>
            </a:r>
            <a:r>
              <a:rPr lang="en-US" sz="1400" dirty="0" smtClean="0"/>
              <a:t>: 1</a:t>
            </a:r>
            <a:r>
              <a:rPr lang="en-US" sz="1400" dirty="0" smtClean="0"/>
              <a:t>)</a:t>
            </a:r>
          </a:p>
          <a:p>
            <a:pPr>
              <a:spcAft>
                <a:spcPts val="2400"/>
              </a:spcAft>
            </a:pPr>
            <a:r>
              <a:rPr lang="en-US" dirty="0"/>
              <a:t>i</a:t>
            </a:r>
            <a:r>
              <a:rPr lang="en-US" dirty="0" smtClean="0"/>
              <a:t>dentifies defects in knowledge in order to ensure that it us comprehensive, consistent and indefinite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036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Philosophy and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2400"/>
              </a:spcAft>
              <a:buNone/>
            </a:pPr>
            <a:r>
              <a:rPr lang="en-US" dirty="0" smtClean="0"/>
              <a:t>Research:</a:t>
            </a:r>
          </a:p>
          <a:p>
            <a:pPr>
              <a:spcAft>
                <a:spcPts val="2400"/>
              </a:spcAft>
            </a:pPr>
            <a:r>
              <a:rPr lang="en-US" dirty="0"/>
              <a:t>i</a:t>
            </a:r>
            <a:r>
              <a:rPr lang="en-US" dirty="0" smtClean="0"/>
              <a:t>s an attempt to generate knowledge </a:t>
            </a:r>
          </a:p>
          <a:p>
            <a:pPr>
              <a:spcAft>
                <a:spcPts val="2400"/>
              </a:spcAft>
            </a:pPr>
            <a:r>
              <a:rPr lang="en-US" dirty="0"/>
              <a:t>r</a:t>
            </a:r>
            <a:r>
              <a:rPr lang="en-US" dirty="0" smtClean="0"/>
              <a:t>equires a foundation to guide the conduct of research and, or, the interpretation of findings</a:t>
            </a:r>
          </a:p>
          <a:p>
            <a:pPr>
              <a:spcAft>
                <a:spcPts val="2400"/>
              </a:spcAft>
            </a:pPr>
            <a:r>
              <a:rPr lang="en-US" dirty="0"/>
              <a:t>i</a:t>
            </a:r>
            <a:r>
              <a:rPr lang="en-US" dirty="0" smtClean="0"/>
              <a:t>s a tool that assists us to fill the gaps on what is known in our world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678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Philosophy and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2400"/>
              </a:spcAft>
            </a:pPr>
            <a:r>
              <a:rPr lang="en-US" dirty="0" smtClean="0"/>
              <a:t>Qualitative methodologies are distinguishable based on the major philosophical foundations that underpin them</a:t>
            </a:r>
          </a:p>
          <a:p>
            <a:pPr>
              <a:spcAft>
                <a:spcPts val="2400"/>
              </a:spcAft>
            </a:pPr>
            <a:r>
              <a:rPr lang="en-US" dirty="0" smtClean="0"/>
              <a:t>Philosophy cannot be extricated from qualitative research without removing substance</a:t>
            </a:r>
          </a:p>
          <a:p>
            <a:pPr marL="0" indent="0" algn="ctr">
              <a:spcAft>
                <a:spcPts val="2400"/>
              </a:spcAft>
              <a:buNone/>
            </a:pPr>
            <a:r>
              <a:rPr lang="en-US" i="1" dirty="0" smtClean="0"/>
              <a:t> </a:t>
            </a:r>
            <a:r>
              <a:rPr lang="en-US" i="1" dirty="0" smtClean="0">
                <a:latin typeface="Times New Roman"/>
                <a:cs typeface="Times New Roman"/>
              </a:rPr>
              <a:t>“Philosophy </a:t>
            </a:r>
            <a:r>
              <a:rPr lang="en-US" i="1" dirty="0">
                <a:latin typeface="Times New Roman"/>
                <a:cs typeface="Times New Roman"/>
              </a:rPr>
              <a:t>is what makes a set of methods a methodology</a:t>
            </a:r>
            <a:r>
              <a:rPr lang="en-US" i="1" dirty="0" smtClean="0">
                <a:latin typeface="Times New Roman"/>
                <a:cs typeface="Times New Roman"/>
              </a:rPr>
              <a:t>”</a:t>
            </a:r>
            <a:r>
              <a:rPr lang="en-US" sz="1400" dirty="0" smtClean="0"/>
              <a:t>(Birks, 2014)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51047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8472"/>
            <a:ext cx="8229600" cy="5027910"/>
          </a:xfrm>
        </p:spPr>
        <p:txBody>
          <a:bodyPr>
            <a:normAutofit fontScale="92500"/>
          </a:bodyPr>
          <a:lstStyle/>
          <a:p>
            <a:pPr marL="0" lvl="0" indent="0">
              <a:spcAft>
                <a:spcPts val="2400"/>
              </a:spcAft>
              <a:buNone/>
            </a:pPr>
            <a:r>
              <a:rPr lang="en-AU" sz="3600" dirty="0"/>
              <a:t>Discuss basic philosophical concepts</a:t>
            </a:r>
          </a:p>
          <a:p>
            <a:pPr marL="0" lvl="0" indent="0">
              <a:spcAft>
                <a:spcPts val="2400"/>
              </a:spcAft>
              <a:buNone/>
            </a:pPr>
            <a:r>
              <a:rPr lang="en-AU" sz="3600" dirty="0"/>
              <a:t>Outline the history of philosophical thought</a:t>
            </a:r>
          </a:p>
          <a:p>
            <a:pPr marL="0" lvl="0" indent="0">
              <a:spcAft>
                <a:spcPts val="2400"/>
              </a:spcAft>
              <a:buNone/>
            </a:pPr>
            <a:r>
              <a:rPr lang="en-AU" sz="3600" dirty="0"/>
              <a:t>Reflect on the relationship between philosophy and qualitative research</a:t>
            </a:r>
          </a:p>
          <a:p>
            <a:pPr marL="0" lvl="0" indent="0">
              <a:spcAft>
                <a:spcPts val="2400"/>
              </a:spcAft>
              <a:buNone/>
            </a:pPr>
            <a:r>
              <a:rPr lang="en-AU" sz="3600" dirty="0"/>
              <a:t>Articulate your personal philosophical position</a:t>
            </a:r>
          </a:p>
          <a:p>
            <a:pPr marL="0" indent="0">
              <a:spcAft>
                <a:spcPts val="1800"/>
              </a:spcAft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59200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Positioning yourself as a researcher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Aft>
                <a:spcPts val="2400"/>
              </a:spcAft>
            </a:pPr>
            <a:r>
              <a:rPr lang="en-US" dirty="0" smtClean="0"/>
              <a:t>Qualitative research requires an investment of the self</a:t>
            </a:r>
          </a:p>
          <a:p>
            <a:pPr>
              <a:spcAft>
                <a:spcPts val="2400"/>
              </a:spcAft>
            </a:pPr>
            <a:r>
              <a:rPr lang="en-US" dirty="0" smtClean="0"/>
              <a:t>When embarking on a research study it is important to examine your view of existence and reality</a:t>
            </a:r>
          </a:p>
          <a:p>
            <a:pPr>
              <a:spcAft>
                <a:spcPts val="2400"/>
              </a:spcAft>
            </a:pPr>
            <a:r>
              <a:rPr lang="en-US" dirty="0" smtClean="0"/>
              <a:t>Your philosophical beliefs about reality guide your thoughts about how knowledge can be acquired</a:t>
            </a:r>
          </a:p>
          <a:p>
            <a:pPr>
              <a:spcAft>
                <a:spcPts val="2400"/>
              </a:spcAft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30707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Positioning yourself as a researcher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spcAft>
                <a:spcPts val="2400"/>
              </a:spcAft>
            </a:pPr>
            <a:r>
              <a:rPr lang="en-US" dirty="0"/>
              <a:t>Successful research studies align methodology and the philosophical position of the researcher</a:t>
            </a:r>
          </a:p>
          <a:p>
            <a:pPr>
              <a:spcAft>
                <a:spcPts val="2400"/>
              </a:spcAft>
            </a:pPr>
            <a:r>
              <a:rPr lang="en-US" dirty="0"/>
              <a:t>Methodology is also selected based on the research question to be answered</a:t>
            </a:r>
          </a:p>
          <a:p>
            <a:r>
              <a:rPr lang="en-US" dirty="0" smtClean="0"/>
              <a:t>Where you position yourself methodologically will shape the your relationship with participants, with the data and how it is analyzed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2050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Reflexivity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45019" cy="4525963"/>
          </a:xfrm>
        </p:spPr>
        <p:txBody>
          <a:bodyPr/>
          <a:lstStyle/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endParaRPr lang="en-US" i="1" dirty="0"/>
          </a:p>
          <a:p>
            <a:pPr marL="0" indent="0" algn="ctr">
              <a:buNone/>
            </a:pPr>
            <a:r>
              <a:rPr lang="en-US" i="1" dirty="0" smtClean="0"/>
              <a:t>“[the] active process of systematically developing insight into your work as a researcher to guide your future actions” </a:t>
            </a:r>
            <a:r>
              <a:rPr lang="en-US" sz="1400" dirty="0" smtClean="0"/>
              <a:t>(Birks, 2014)</a:t>
            </a:r>
          </a:p>
        </p:txBody>
      </p:sp>
    </p:spTree>
    <p:extLst>
      <p:ext uri="{BB962C8B-B14F-4D97-AF65-F5344CB8AC3E}">
        <p14:creationId xmlns:p14="http://schemas.microsoft.com/office/powerpoint/2010/main" val="37263159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Reflexivity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spcAft>
                <a:spcPts val="2400"/>
              </a:spcAft>
              <a:buNone/>
            </a:pPr>
            <a:r>
              <a:rPr lang="en-US" dirty="0" smtClean="0"/>
              <a:t>How do you ‘do’ reflexivity?</a:t>
            </a:r>
          </a:p>
          <a:p>
            <a:pPr>
              <a:spcAft>
                <a:spcPts val="2400"/>
              </a:spcAft>
            </a:pPr>
            <a:r>
              <a:rPr lang="en-US" dirty="0"/>
              <a:t>C</a:t>
            </a:r>
            <a:r>
              <a:rPr lang="en-US" dirty="0" smtClean="0"/>
              <a:t>reate </a:t>
            </a:r>
            <a:r>
              <a:rPr lang="en-US" dirty="0"/>
              <a:t>a record </a:t>
            </a:r>
            <a:r>
              <a:rPr lang="en-US" dirty="0" smtClean="0"/>
              <a:t>of </a:t>
            </a:r>
            <a:r>
              <a:rPr lang="en-US" dirty="0"/>
              <a:t>actions and feelings, influences on your thinking and analysis of impact and </a:t>
            </a:r>
            <a:r>
              <a:rPr lang="en-US" dirty="0" smtClean="0"/>
              <a:t>outcome</a:t>
            </a:r>
          </a:p>
          <a:p>
            <a:pPr>
              <a:spcAft>
                <a:spcPts val="2400"/>
              </a:spcAft>
            </a:pPr>
            <a:r>
              <a:rPr lang="en-US" dirty="0" smtClean="0"/>
              <a:t>This can be through maintaining a </a:t>
            </a:r>
            <a:r>
              <a:rPr lang="en-US" dirty="0"/>
              <a:t>reflective </a:t>
            </a:r>
            <a:r>
              <a:rPr lang="en-US" dirty="0" smtClean="0"/>
              <a:t>journal,  written memos or digital video recording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1472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spcAft>
                <a:spcPts val="2400"/>
              </a:spcAft>
              <a:buNone/>
            </a:pPr>
            <a:r>
              <a:rPr lang="en-US" dirty="0" smtClean="0"/>
              <a:t>Philosophy and associated concepts</a:t>
            </a:r>
          </a:p>
          <a:p>
            <a:pPr marL="0" indent="0">
              <a:spcAft>
                <a:spcPts val="2400"/>
              </a:spcAft>
              <a:buNone/>
            </a:pPr>
            <a:r>
              <a:rPr lang="en-US" dirty="0" smtClean="0"/>
              <a:t>Qualitative methodologies and based on a particular philosophy that influences methods used in qualitative studies.</a:t>
            </a:r>
          </a:p>
          <a:p>
            <a:pPr marL="0" indent="0">
              <a:spcAft>
                <a:spcPts val="2400"/>
              </a:spcAft>
              <a:buNone/>
            </a:pPr>
            <a:r>
              <a:rPr lang="en-US" dirty="0" smtClean="0"/>
              <a:t>The position of the researcher</a:t>
            </a:r>
          </a:p>
          <a:p>
            <a:pPr marL="0" indent="0">
              <a:spcAft>
                <a:spcPts val="2400"/>
              </a:spcAft>
              <a:buNone/>
            </a:pPr>
            <a:r>
              <a:rPr lang="en-US" dirty="0" smtClean="0"/>
              <a:t>Alignment of personal philosophy, research question, chosen methodology </a:t>
            </a:r>
          </a:p>
          <a:p>
            <a:pPr marL="0" indent="0">
              <a:spcAft>
                <a:spcPts val="2400"/>
              </a:spcAft>
              <a:buNone/>
            </a:pPr>
            <a:r>
              <a:rPr lang="en-US" dirty="0" smtClean="0"/>
              <a:t>Reflexivity is critical to ensure congruence of a study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7379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References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AU" sz="1800" dirty="0" smtClean="0"/>
              <a:t>Mills </a:t>
            </a:r>
            <a:r>
              <a:rPr lang="en-AU" sz="1800" dirty="0" smtClean="0"/>
              <a:t>J and </a:t>
            </a:r>
            <a:r>
              <a:rPr lang="en-AU" sz="1800" dirty="0" smtClean="0"/>
              <a:t>Birks </a:t>
            </a:r>
            <a:r>
              <a:rPr lang="en-AU" sz="1800" dirty="0" smtClean="0"/>
              <a:t>M. (2014) </a:t>
            </a:r>
            <a:r>
              <a:rPr lang="en-AU" sz="1800" i="1" dirty="0" smtClean="0"/>
              <a:t>Qualitative methodologies: A practical guide</a:t>
            </a:r>
            <a:r>
              <a:rPr lang="en-AU" sz="1800" dirty="0" smtClean="0"/>
              <a:t>, London: Sage </a:t>
            </a:r>
            <a:r>
              <a:rPr lang="en-AU" sz="1800" dirty="0" smtClean="0"/>
              <a:t>Publications.</a:t>
            </a:r>
            <a:endParaRPr lang="en-AU" sz="1800" dirty="0" smtClean="0"/>
          </a:p>
          <a:p>
            <a:pPr marL="0" indent="0">
              <a:spcAft>
                <a:spcPts val="1200"/>
              </a:spcAft>
              <a:buNone/>
            </a:pPr>
            <a:r>
              <a:rPr lang="en-AU" sz="1800" dirty="0" smtClean="0"/>
              <a:t>Petty </a:t>
            </a:r>
            <a:r>
              <a:rPr lang="en-AU" sz="1800" dirty="0" smtClean="0"/>
              <a:t>N, </a:t>
            </a:r>
            <a:r>
              <a:rPr lang="en-AU" sz="1800" dirty="0"/>
              <a:t>Thomson </a:t>
            </a:r>
            <a:r>
              <a:rPr lang="en-AU" sz="1800" dirty="0" smtClean="0"/>
              <a:t>O </a:t>
            </a:r>
            <a:r>
              <a:rPr lang="en-AU" sz="1800" dirty="0"/>
              <a:t>and Stew G. (2012) Ready for a paradigm shift? Part 1: Introducing the philosophy of qualitative research. </a:t>
            </a:r>
            <a:r>
              <a:rPr lang="en-AU" sz="1800" i="1" dirty="0"/>
              <a:t>Manual </a:t>
            </a:r>
            <a:r>
              <a:rPr lang="en-AU" sz="1800" i="1" dirty="0" smtClean="0"/>
              <a:t>Therapy</a:t>
            </a:r>
            <a:r>
              <a:rPr lang="en-AU" sz="1800" dirty="0"/>
              <a:t> </a:t>
            </a:r>
            <a:r>
              <a:rPr lang="en-AU" sz="1800" dirty="0" smtClean="0"/>
              <a:t>17: 267-274.</a:t>
            </a:r>
            <a:endParaRPr lang="en-AU" sz="1800" dirty="0"/>
          </a:p>
          <a:p>
            <a:pPr marL="0" indent="0">
              <a:spcAft>
                <a:spcPts val="1200"/>
              </a:spcAft>
              <a:buNone/>
            </a:pPr>
            <a:r>
              <a:rPr lang="en-AU" sz="1800" dirty="0"/>
              <a:t>Stewart </a:t>
            </a:r>
            <a:r>
              <a:rPr lang="en-AU" sz="1800" dirty="0" smtClean="0"/>
              <a:t>D, </a:t>
            </a:r>
            <a:r>
              <a:rPr lang="en-AU" sz="1800" dirty="0"/>
              <a:t>Blocker </a:t>
            </a:r>
            <a:r>
              <a:rPr lang="en-AU" sz="1800" dirty="0" smtClean="0"/>
              <a:t>H </a:t>
            </a:r>
            <a:r>
              <a:rPr lang="en-AU" sz="1800" dirty="0"/>
              <a:t>and </a:t>
            </a:r>
            <a:r>
              <a:rPr lang="en-AU" sz="1800" dirty="0" err="1"/>
              <a:t>Petrik</a:t>
            </a:r>
            <a:r>
              <a:rPr lang="en-AU" sz="1800" dirty="0"/>
              <a:t> J. (2010) </a:t>
            </a:r>
            <a:r>
              <a:rPr lang="en-AU" sz="1800" i="1" dirty="0"/>
              <a:t>Fundamentals of philosophy, </a:t>
            </a:r>
            <a:r>
              <a:rPr lang="en-AU" sz="1800" dirty="0"/>
              <a:t>Boston: Prentice </a:t>
            </a:r>
            <a:r>
              <a:rPr lang="en-AU" sz="1800" dirty="0" smtClean="0"/>
              <a:t>Hall.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AU" sz="1800" dirty="0" err="1"/>
              <a:t>Teichman</a:t>
            </a:r>
            <a:r>
              <a:rPr lang="en-AU" sz="1800" dirty="0"/>
              <a:t> J and Evans K. (1995) </a:t>
            </a:r>
            <a:r>
              <a:rPr lang="en-AU" sz="1800" i="1" dirty="0"/>
              <a:t>Philosophy : a beginner's </a:t>
            </a:r>
            <a:r>
              <a:rPr lang="en-AU" sz="1800" i="1" dirty="0" smtClean="0"/>
              <a:t>guide</a:t>
            </a:r>
            <a:r>
              <a:rPr lang="en-AU" sz="1800" dirty="0"/>
              <a:t>,</a:t>
            </a:r>
            <a:r>
              <a:rPr lang="en-AU" sz="1800" dirty="0" smtClean="0"/>
              <a:t> </a:t>
            </a:r>
            <a:r>
              <a:rPr lang="en-AU" sz="1800" dirty="0"/>
              <a:t>Oxford, </a:t>
            </a:r>
            <a:r>
              <a:rPr lang="en-AU" sz="1800" dirty="0" smtClean="0"/>
              <a:t>UK: Blackwell.</a:t>
            </a:r>
            <a:endParaRPr lang="en-AU" sz="1800" dirty="0"/>
          </a:p>
          <a:p>
            <a:pPr marL="0" indent="0">
              <a:spcAft>
                <a:spcPts val="600"/>
              </a:spcAft>
              <a:buNone/>
            </a:pPr>
            <a:endParaRPr lang="en-AU" sz="1400" dirty="0"/>
          </a:p>
          <a:p>
            <a:pPr marL="0" indent="0">
              <a:buNone/>
            </a:pPr>
            <a:endParaRPr lang="en-AU" sz="1400" dirty="0"/>
          </a:p>
          <a:p>
            <a:pPr marL="0" indent="0">
              <a:buNone/>
            </a:pPr>
            <a:endParaRPr lang="en-AU" sz="1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153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philosophy?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2400"/>
              </a:spcAft>
            </a:pPr>
            <a:r>
              <a:rPr lang="en-US" dirty="0" smtClean="0"/>
              <a:t>Higher order problems and how we attempt to solve them</a:t>
            </a:r>
          </a:p>
          <a:p>
            <a:pPr>
              <a:spcAft>
                <a:spcPts val="2400"/>
              </a:spcAft>
            </a:pPr>
            <a:r>
              <a:rPr lang="en-US" dirty="0" smtClean="0"/>
              <a:t>Broad, abstract questions</a:t>
            </a:r>
          </a:p>
          <a:p>
            <a:pPr>
              <a:spcAft>
                <a:spcPts val="2400"/>
              </a:spcAft>
            </a:pPr>
            <a:r>
              <a:rPr lang="en-US" dirty="0" smtClean="0"/>
              <a:t>Personal philosophy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101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philosophy?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2400"/>
              </a:spcAft>
              <a:buNone/>
            </a:pPr>
            <a:endParaRPr lang="en-US" i="1" dirty="0" smtClean="0">
              <a:latin typeface="Times New Roman"/>
              <a:cs typeface="Times New Roman"/>
            </a:endParaRPr>
          </a:p>
          <a:p>
            <a:pPr marL="0" indent="0" algn="ctr">
              <a:spcAft>
                <a:spcPts val="2400"/>
              </a:spcAft>
              <a:buNone/>
            </a:pPr>
            <a:r>
              <a:rPr lang="en-US" i="1" dirty="0" smtClean="0">
                <a:latin typeface="Times New Roman"/>
                <a:cs typeface="Times New Roman"/>
              </a:rPr>
              <a:t>…a view of the world encompassing the questions and mechanisms for finding answers that inform that view </a:t>
            </a:r>
            <a:r>
              <a:rPr lang="en-US" sz="1400" dirty="0" smtClean="0">
                <a:cs typeface="Times New Roman"/>
              </a:rPr>
              <a:t>(Birks, 2014)</a:t>
            </a:r>
            <a:endParaRPr lang="en-US" sz="1400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32921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philosophy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0"/>
            <a:ext cx="8229600" cy="4525963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en-US" dirty="0" smtClean="0"/>
              <a:t>Socrates and the ‘Socratic method’</a:t>
            </a:r>
          </a:p>
          <a:p>
            <a:pPr>
              <a:spcAft>
                <a:spcPts val="2400"/>
              </a:spcAft>
            </a:pPr>
            <a:r>
              <a:rPr lang="en-US" dirty="0"/>
              <a:t>Influence of philosophical thought on evolution of research paradigms</a:t>
            </a:r>
          </a:p>
          <a:p>
            <a:pPr>
              <a:spcAft>
                <a:spcPts val="2400"/>
              </a:spcAft>
            </a:pPr>
            <a:r>
              <a:rPr lang="en-US" dirty="0" smtClean="0"/>
              <a:t>Rationalism </a:t>
            </a:r>
            <a:r>
              <a:rPr lang="en-US" dirty="0" err="1" smtClean="0"/>
              <a:t>vs</a:t>
            </a:r>
            <a:r>
              <a:rPr lang="en-US" dirty="0" smtClean="0"/>
              <a:t> Empiricism</a:t>
            </a:r>
          </a:p>
          <a:p>
            <a:pPr>
              <a:spcAft>
                <a:spcPts val="2400"/>
              </a:spcAft>
            </a:pPr>
            <a:r>
              <a:rPr lang="en-US" dirty="0" smtClean="0"/>
              <a:t>Naturalism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Interpretivism</a:t>
            </a:r>
            <a:r>
              <a:rPr lang="en-US" dirty="0" smtClean="0"/>
              <a:t> (constructivism)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80638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philosophy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6658752"/>
              </p:ext>
            </p:extLst>
          </p:nvPr>
        </p:nvGraphicFramePr>
        <p:xfrm>
          <a:off x="457200" y="2039236"/>
          <a:ext cx="8229600" cy="44441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1813"/>
                <a:gridCol w="581778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Paradigm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Characteristics</a:t>
                      </a:r>
                      <a:endParaRPr lang="en-US" dirty="0"/>
                    </a:p>
                  </a:txBody>
                  <a:tcPr/>
                </a:tc>
              </a:tr>
              <a:tr h="788625">
                <a:tc>
                  <a:txBody>
                    <a:bodyPr/>
                    <a:lstStyle/>
                    <a:p>
                      <a:pPr marL="0" inden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Positivism</a:t>
                      </a:r>
                      <a:endParaRPr lang="en-AU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Asserts the existence of a single reality that is there to be discovered.</a:t>
                      </a:r>
                    </a:p>
                  </a:txBody>
                  <a:tcPr marL="68580" marR="68580" marT="0" marB="0"/>
                </a:tc>
              </a:tr>
              <a:tr h="831035">
                <a:tc>
                  <a:txBody>
                    <a:bodyPr/>
                    <a:lstStyle/>
                    <a:p>
                      <a:pPr marL="0" inden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 err="1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Postpositivism</a:t>
                      </a:r>
                      <a:endParaRPr lang="en-AU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Rejects the concept of a measurable reality that exists in isolation of the observer.</a:t>
                      </a:r>
                    </a:p>
                  </a:txBody>
                  <a:tcPr marL="68580" marR="68580" marT="0" marB="0"/>
                </a:tc>
              </a:tr>
              <a:tr h="831035">
                <a:tc>
                  <a:txBody>
                    <a:bodyPr/>
                    <a:lstStyle/>
                    <a:p>
                      <a:pPr marL="0" inden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Postmodernism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Posits that the reality of a phenomenon is subjectively relative to those who experience it.</a:t>
                      </a:r>
                    </a:p>
                  </a:txBody>
                  <a:tcPr marL="68580" marR="68580" marT="0" marB="0"/>
                </a:tc>
              </a:tr>
              <a:tr h="799675">
                <a:tc>
                  <a:txBody>
                    <a:bodyPr/>
                    <a:lstStyle/>
                    <a:p>
                      <a:pPr marL="0" inden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Critical theory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Seeks to redress perceived societal injustices through research.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Constructivism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Recognizes that reality is constructed by those who experience it and thus research is a process of reconstructing that reality.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31779" y="1453030"/>
            <a:ext cx="2072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Research paradigms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752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philosophy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spcAft>
                <a:spcPts val="2400"/>
              </a:spcAft>
              <a:buNone/>
            </a:pPr>
            <a:r>
              <a:rPr lang="en-US" dirty="0" smtClean="0"/>
              <a:t>Critical realism</a:t>
            </a:r>
          </a:p>
          <a:p>
            <a:pPr>
              <a:spcAft>
                <a:spcPts val="2400"/>
              </a:spcAft>
            </a:pPr>
            <a:r>
              <a:rPr lang="en-US" dirty="0" smtClean="0"/>
              <a:t>Takes a middle road between positivism and constructivism</a:t>
            </a:r>
          </a:p>
          <a:p>
            <a:pPr>
              <a:spcAft>
                <a:spcPts val="2400"/>
              </a:spcAft>
            </a:pPr>
            <a:r>
              <a:rPr lang="en-US" dirty="0" smtClean="0"/>
              <a:t>Asserts the existence of fixed structures within society </a:t>
            </a:r>
          </a:p>
          <a:p>
            <a:pPr>
              <a:spcAft>
                <a:spcPts val="2400"/>
              </a:spcAft>
            </a:pPr>
            <a:r>
              <a:rPr lang="en-US" dirty="0" smtClean="0"/>
              <a:t>Acknowledges that we have the capacity to exert influence through constructions that result from social interactions</a:t>
            </a:r>
          </a:p>
          <a:p>
            <a:pPr>
              <a:spcAft>
                <a:spcPts val="2400"/>
              </a:spcAft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54778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Philosophical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2400"/>
              </a:spcAft>
            </a:pPr>
            <a:r>
              <a:rPr lang="en-US" dirty="0" smtClean="0"/>
              <a:t>Branches of philosophy: metaphysics, ethics, politics, science, logic, mathematics, languages, law and art </a:t>
            </a:r>
            <a:r>
              <a:rPr lang="en-US" sz="1400" dirty="0" smtClean="0"/>
              <a:t>(</a:t>
            </a:r>
            <a:r>
              <a:rPr lang="en-US" sz="1400" dirty="0" err="1" smtClean="0"/>
              <a:t>Teichman</a:t>
            </a:r>
            <a:r>
              <a:rPr lang="en-US" sz="1400" dirty="0" smtClean="0"/>
              <a:t> </a:t>
            </a:r>
            <a:r>
              <a:rPr lang="en-US" sz="1400" dirty="0" smtClean="0"/>
              <a:t>and </a:t>
            </a:r>
            <a:r>
              <a:rPr lang="en-US" sz="1400" dirty="0" smtClean="0"/>
              <a:t>Evans, 1995)</a:t>
            </a:r>
          </a:p>
          <a:p>
            <a:pPr>
              <a:spcAft>
                <a:spcPts val="2400"/>
              </a:spcAft>
            </a:pPr>
            <a:r>
              <a:rPr lang="en-US" dirty="0" smtClean="0"/>
              <a:t>Metaphysical philosophical concepts relevant to qualitative research: ontology and epistemology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25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Philosophical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2400"/>
              </a:spcAft>
            </a:pPr>
            <a:r>
              <a:rPr lang="en-US" dirty="0" smtClean="0"/>
              <a:t>Ontology – the study of being </a:t>
            </a:r>
            <a:r>
              <a:rPr lang="en-US" dirty="0"/>
              <a:t>(existence and </a:t>
            </a:r>
            <a:r>
              <a:rPr lang="en-US" dirty="0" smtClean="0"/>
              <a:t>reality)</a:t>
            </a:r>
          </a:p>
          <a:p>
            <a:pPr>
              <a:spcAft>
                <a:spcPts val="2400"/>
              </a:spcAft>
            </a:pPr>
            <a:r>
              <a:rPr lang="en-US" dirty="0" smtClean="0"/>
              <a:t>Plato distinguished things in nature as either existence or essence</a:t>
            </a:r>
          </a:p>
          <a:p>
            <a:pPr>
              <a:spcAft>
                <a:spcPts val="2400"/>
              </a:spcAft>
            </a:pPr>
            <a:r>
              <a:rPr lang="en-US" dirty="0" smtClean="0"/>
              <a:t>Existence refers to the ‘that’ and ‘how’ a thing is in the world</a:t>
            </a:r>
          </a:p>
          <a:p>
            <a:pPr>
              <a:spcAft>
                <a:spcPts val="2400"/>
              </a:spcAft>
            </a:pPr>
            <a:r>
              <a:rPr lang="en-US" dirty="0" smtClean="0"/>
              <a:t>Essence refers to ‘what’ a thing is</a:t>
            </a:r>
          </a:p>
        </p:txBody>
      </p:sp>
    </p:spTree>
    <p:extLst>
      <p:ext uri="{BB962C8B-B14F-4D97-AF65-F5344CB8AC3E}">
        <p14:creationId xmlns:p14="http://schemas.microsoft.com/office/powerpoint/2010/main" val="17916761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895</TotalTime>
  <Words>1029</Words>
  <Application>Microsoft Macintosh PowerPoint</Application>
  <PresentationFormat>On-screen Show (4:3)</PresentationFormat>
  <Paragraphs>115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Chapter 2  Practical philosophy</vt:lpstr>
      <vt:lpstr>Learning objectives</vt:lpstr>
      <vt:lpstr>What is philosophy?</vt:lpstr>
      <vt:lpstr>What is philosophy?</vt:lpstr>
      <vt:lpstr>History of philosophy</vt:lpstr>
      <vt:lpstr>History of philosophy</vt:lpstr>
      <vt:lpstr>History of philosophy</vt:lpstr>
      <vt:lpstr>Philosophical concepts</vt:lpstr>
      <vt:lpstr>Philosophical concepts</vt:lpstr>
      <vt:lpstr>Philosophical concepts</vt:lpstr>
      <vt:lpstr>Philosophical concepts</vt:lpstr>
      <vt:lpstr>Philosophical concepts</vt:lpstr>
      <vt:lpstr>Philosophical concepts</vt:lpstr>
      <vt:lpstr>Philosophical concepts</vt:lpstr>
      <vt:lpstr>Philosophical concepts</vt:lpstr>
      <vt:lpstr>Philosophical concepts</vt:lpstr>
      <vt:lpstr>Philosophy and research</vt:lpstr>
      <vt:lpstr>Philosophy and research</vt:lpstr>
      <vt:lpstr>Philosophy and research</vt:lpstr>
      <vt:lpstr>Positioning yourself as a researcher</vt:lpstr>
      <vt:lpstr>Positioning yourself as a researcher</vt:lpstr>
      <vt:lpstr>Reflexivity</vt:lpstr>
      <vt:lpstr>Reflexivity</vt:lpstr>
      <vt:lpstr>Summary</vt:lpstr>
      <vt:lpstr>References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creator>Jennifer Salaun</dc:creator>
  <cp:lastModifiedBy>JenniferCS</cp:lastModifiedBy>
  <cp:revision>60</cp:revision>
  <dcterms:created xsi:type="dcterms:W3CDTF">2013-05-20T06:06:20Z</dcterms:created>
  <dcterms:modified xsi:type="dcterms:W3CDTF">2013-08-26T03:00:30Z</dcterms:modified>
</cp:coreProperties>
</file>